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8" r:id="rId2"/>
    <p:sldId id="311" r:id="rId3"/>
    <p:sldId id="29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00" r:id="rId15"/>
    <p:sldId id="301" r:id="rId16"/>
    <p:sldId id="275" r:id="rId17"/>
    <p:sldId id="302" r:id="rId18"/>
    <p:sldId id="278" r:id="rId19"/>
    <p:sldId id="303" r:id="rId20"/>
    <p:sldId id="279" r:id="rId21"/>
    <p:sldId id="304" r:id="rId22"/>
    <p:sldId id="310" r:id="rId23"/>
    <p:sldId id="280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2512" autoAdjust="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F4811-7357-4B1D-A350-EFAEEFE14714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CDE27-9297-46A9-A632-05743CB9E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FC5EB-C10A-4F82-94F2-7FAFC414A25E}" type="slidenum">
              <a:rPr lang="en-US"/>
              <a:pPr/>
              <a:t>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17A39-85E3-4EEB-B22B-A73377ED7465}" type="slidenum">
              <a:rPr lang="en-US"/>
              <a:pPr/>
              <a:t>21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B92BD-160A-49BD-A624-C1C69D79AB08}" type="slidenum">
              <a:rPr lang="en-US"/>
              <a:pPr/>
              <a:t>24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AD08D-B302-466F-948E-117873273CD4}" type="slidenum">
              <a:rPr lang="en-US"/>
              <a:pPr/>
              <a:t>25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0"/>
            <a:ext cx="21605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3293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0"/>
            <a:ext cx="210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Regulatory RNAs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29" descr="figure 7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534400" cy="352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18_Figur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867400" cy="5840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are coded in both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18_Figur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315200" cy="2013208"/>
          </a:xfrm>
          <a:prstGeom prst="rect">
            <a:avLst/>
          </a:prstGeom>
          <a:noFill/>
        </p:spPr>
      </p:pic>
      <p:pic>
        <p:nvPicPr>
          <p:cNvPr id="5" name="Picture 3" descr="18_Figure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1977967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 active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is generated through a two-step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nucleolytic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processing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18_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3050"/>
            <a:ext cx="3230563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Recognition and cleavage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pri-miRNA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18_Fig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715000" cy="4401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Dicer is the second RNA-cleavage enzyme involved in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18_Figure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01297"/>
            <a:ext cx="6019800" cy="165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8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733800" cy="618522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>
            <a:off x="2209800" y="4114800"/>
            <a:ext cx="457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8600" y="21336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Incorporation of a guide strand RNA into RISC makes the mature complex that is ready to silence gene expression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igure 7-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6950"/>
            <a:ext cx="6050357" cy="58610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>
            <a:off x="2133600" y="3276600"/>
            <a:ext cx="2971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0" y="30480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Mature RISC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18_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48687" cy="41767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Argonaute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structure, showing RNA binding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RNase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domain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ure 7-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08112"/>
            <a:ext cx="6062662" cy="5449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 RNAs are regulatory RNAs generated from long double-stranded RNAs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8_Figure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39196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18_Fig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98204"/>
            <a:ext cx="3405187" cy="5959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Small RNAs can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transcriptionally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silence genes by directing chromatin modification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RITS: RNA induced transcription silencing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EVOLUTION AND EXPLOITATION OF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evolve as an immune system?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8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2675818" cy="443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1828800" y="0"/>
            <a:ext cx="457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Cells produce several types of RNA</a:t>
            </a:r>
          </a:p>
        </p:txBody>
      </p:sp>
      <p:pic>
        <p:nvPicPr>
          <p:cNvPr id="285703" name="Picture 7" descr="table 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534400" cy="599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18_Figur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3050"/>
            <a:ext cx="43830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has become a powerful tool for manipulating gene expression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dirty="0" err="1" smtClean="0"/>
              <a:t>h</a:t>
            </a:r>
            <a:r>
              <a:rPr lang="en-US" dirty="0" smtClean="0"/>
              <a:t> RNA: short hairpin RNA genes (like </a:t>
            </a:r>
            <a:r>
              <a:rPr lang="en-US" dirty="0" err="1" smtClean="0"/>
              <a:t>miRNA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017588"/>
            <a:ext cx="8172450" cy="5840412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429000"/>
            <a:ext cx="611505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Dominant negative mutations created by RNA interference.</a:t>
            </a:r>
            <a:endParaRPr lang="en-US" sz="1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(A) Double-stranded RNA (</a:t>
            </a:r>
            <a:r>
              <a:rPr lang="en-US" sz="1800" dirty="0" err="1">
                <a:latin typeface="Times New Roman" pitchFamily="18" charset="0"/>
              </a:rPr>
              <a:t>dsRNA</a:t>
            </a:r>
            <a:r>
              <a:rPr lang="en-US" sz="1800" dirty="0">
                <a:latin typeface="Times New Roman" pitchFamily="18" charset="0"/>
              </a:rPr>
              <a:t>) can be introduced into </a:t>
            </a:r>
            <a:r>
              <a:rPr lang="en-US" sz="1800" i="1" dirty="0">
                <a:latin typeface="Times New Roman" pitchFamily="18" charset="0"/>
              </a:rPr>
              <a:t>C. </a:t>
            </a:r>
            <a:r>
              <a:rPr lang="en-US" sz="1800" i="1" dirty="0" err="1">
                <a:latin typeface="Times New Roman" pitchFamily="18" charset="0"/>
              </a:rPr>
              <a:t>elegans</a:t>
            </a:r>
            <a:r>
              <a:rPr lang="en-US" sz="1800" dirty="0">
                <a:latin typeface="Times New Roman" pitchFamily="18" charset="0"/>
              </a:rPr>
              <a:t> (1) by feeding the worms with </a:t>
            </a:r>
            <a:r>
              <a:rPr lang="en-US" sz="1800" i="1" dirty="0">
                <a:latin typeface="Times New Roman" pitchFamily="18" charset="0"/>
              </a:rPr>
              <a:t>E. coli</a:t>
            </a:r>
            <a:r>
              <a:rPr lang="en-US" sz="1800" dirty="0">
                <a:latin typeface="Times New Roman" pitchFamily="18" charset="0"/>
              </a:rPr>
              <a:t> expressing the </a:t>
            </a:r>
            <a:r>
              <a:rPr lang="en-US" sz="1800" dirty="0" err="1">
                <a:latin typeface="Times New Roman" pitchFamily="18" charset="0"/>
              </a:rPr>
              <a:t>dsRNA</a:t>
            </a:r>
            <a:r>
              <a:rPr lang="en-US" sz="1800" dirty="0">
                <a:latin typeface="Times New Roman" pitchFamily="18" charset="0"/>
              </a:rPr>
              <a:t> or (2) by injecting </a:t>
            </a:r>
            <a:r>
              <a:rPr lang="en-US" sz="1800" dirty="0" err="1">
                <a:latin typeface="Times New Roman" pitchFamily="18" charset="0"/>
              </a:rPr>
              <a:t>dsRNA</a:t>
            </a:r>
            <a:r>
              <a:rPr lang="en-US" sz="1800" dirty="0">
                <a:latin typeface="Times New Roman" pitchFamily="18" charset="0"/>
              </a:rPr>
              <a:t> directly into the gut. (B) Wild-type worm embryo. (C) Worm embryo in which a gene involved in cell division has been inactivated by </a:t>
            </a:r>
            <a:r>
              <a:rPr lang="en-US" sz="1800" dirty="0" err="1">
                <a:latin typeface="Times New Roman" pitchFamily="18" charset="0"/>
              </a:rPr>
              <a:t>RNAi</a:t>
            </a:r>
            <a:r>
              <a:rPr lang="en-US" sz="1800" dirty="0">
                <a:latin typeface="Times New Roman" pitchFamily="18" charset="0"/>
              </a:rPr>
              <a:t>. The embryo shows abnormal migration of the two </a:t>
            </a:r>
            <a:r>
              <a:rPr lang="en-US" sz="1800" dirty="0" err="1">
                <a:latin typeface="Times New Roman" pitchFamily="18" charset="0"/>
              </a:rPr>
              <a:t>unfused</a:t>
            </a:r>
            <a:r>
              <a:rPr lang="en-US" sz="1800" dirty="0">
                <a:latin typeface="Times New Roman" pitchFamily="18" charset="0"/>
              </a:rPr>
              <a:t> nuclei of the egg and sperm. (B, C, from P. </a:t>
            </a:r>
            <a:r>
              <a:rPr lang="en-US" sz="1800" dirty="0" err="1">
                <a:latin typeface="Times New Roman" pitchFamily="18" charset="0"/>
              </a:rPr>
              <a:t>Gönczy</a:t>
            </a:r>
            <a:r>
              <a:rPr lang="en-US" sz="1800" dirty="0">
                <a:latin typeface="Times New Roman" pitchFamily="18" charset="0"/>
              </a:rPr>
              <a:t> et al., </a:t>
            </a:r>
            <a:r>
              <a:rPr lang="en-US" sz="1800" i="1" dirty="0">
                <a:latin typeface="Times New Roman" pitchFamily="18" charset="0"/>
              </a:rPr>
              <a:t>Nature</a:t>
            </a:r>
            <a:r>
              <a:rPr lang="en-US" sz="1800" dirty="0">
                <a:latin typeface="Times New Roman" pitchFamily="18" charset="0"/>
              </a:rPr>
              <a:t> 408:331–336, 2000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ew Z.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1543050" cy="2162176"/>
          </a:xfrm>
          <a:prstGeom prst="rect">
            <a:avLst/>
          </a:prstGeom>
          <a:noFill/>
        </p:spPr>
      </p:pic>
      <p:pic>
        <p:nvPicPr>
          <p:cNvPr id="1028" name="Picture 4" descr="Craig C. M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1543050" cy="2162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Nobel Prize in Physiology or Medicine 2006</a:t>
            </a:r>
          </a:p>
          <a:p>
            <a:r>
              <a:rPr lang="en-US" dirty="0" smtClean="0"/>
              <a:t>"for their discovery of RNA interference - gene silencing by double-stranded RNA"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962400"/>
          <a:ext cx="6096000" cy="27127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23C59"/>
                          </a:solidFill>
                          <a:latin typeface="Arial"/>
                        </a:rPr>
                        <a:t>Andrew Z. Fire</a:t>
                      </a:r>
                      <a:endParaRPr lang="en-US"/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23C59"/>
                          </a:solidFill>
                          <a:latin typeface="Arial"/>
                        </a:rPr>
                        <a:t>Craig C. Mello</a:t>
                      </a:r>
                      <a:endParaRPr lang="en-US"/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1/2 of the prize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1/2 of the prize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Stanford University School of Medicine </a:t>
                      </a:r>
                      <a:br>
                        <a:rPr lang="en-US"/>
                      </a:br>
                      <a:r>
                        <a:rPr lang="en-US"/>
                        <a:t>Stanford, CA, 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University of Massachusetts Medical School </a:t>
                      </a:r>
                      <a:br>
                        <a:rPr lang="en-US" dirty="0"/>
                      </a:br>
                      <a:r>
                        <a:rPr lang="en-US" dirty="0"/>
                        <a:t>Worcester,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Picture 7" descr="ha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1030" name="Picture 6" descr="ha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0325"/>
            <a:ext cx="95250" cy="9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18_Figur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1852613"/>
            <a:ext cx="4164013" cy="3151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REGULATORY RNAS AND X-INACTIVATION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X-inactivation creates mosaic individuals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7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51379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Chromosome wide alterations in chromatin structure can be inherited (dosage compensation)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86400" y="1371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X-inactivation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7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9762"/>
            <a:ext cx="69342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Mammalian X-chromosome inactivation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953250" y="1066800"/>
            <a:ext cx="2190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XIST: X-inactivation</a:t>
            </a:r>
          </a:p>
          <a:p>
            <a:r>
              <a:rPr lang="en-US" sz="1800">
                <a:latin typeface="Arial" charset="0"/>
              </a:rPr>
              <a:t>Specific transcript</a:t>
            </a:r>
          </a:p>
          <a:p>
            <a:endParaRPr lang="en-US" sz="1800">
              <a:latin typeface="Arial" charset="0"/>
            </a:endParaRPr>
          </a:p>
          <a:p>
            <a:r>
              <a:rPr lang="en-US" sz="1800">
                <a:latin typeface="Arial" charset="0"/>
              </a:rPr>
              <a:t>XIC: x-inactivation</a:t>
            </a:r>
          </a:p>
          <a:p>
            <a:r>
              <a:rPr lang="en-US" sz="1800">
                <a:latin typeface="Arial" charset="0"/>
              </a:rPr>
              <a:t>center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Xist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is an RNA regulator that inactivates a single X chromosome in female mammals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8_Fig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320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8_Fig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8548687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 BY RNAs IN BACTERIA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Activation and repression of translation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sRNAs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(bacterial small RNAs)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8_Figur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548687" cy="3792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Riboswitches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reside within the transcripts of genes whose expression they control through changes in secondary structure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Organization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riboswitch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RNAs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8_Figur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79360"/>
            <a:ext cx="3124200" cy="5578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aptamer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binds small molecules -&gt; conformation changes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-&gt; conformation changes of expression platform -&gt; termination of transcription or inhibition of translation initiation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examples of  a SAM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Adenosylmethionine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riboswitch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18_Figur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2813"/>
            <a:ext cx="6660965" cy="5945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Changes in secondary structure of a SAM-sensing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riboswitch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8_Figur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553200" cy="61400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Riboswitches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respond to a range of metabolites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18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541941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 INTERFERENCE IS A MAJOR REGULATORY MECHANISM IN EUKARYOTES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1"/>
            <a:ext cx="5257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Short RNAs that silence genes are produced from a variety of sources and direct the silencing of genes in three different ways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 interference (RNA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interfering RNAs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siRNAs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microRNAs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 Inducing Silencing Complex (RISC)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18_Figure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43277"/>
            <a:ext cx="4114800" cy="4814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SYNTHESIS AND FUNCTION OF mi RNA MOLECULES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 RNAs have a characteristic structure that assists in identifying them and their target genes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some pre-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prior to processing to generate the mature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son_TEMP">
  <a:themeElements>
    <a:clrScheme name="Wats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tson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Wats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HD:Users:vbrucja:Desktop:WATSON_IMAGE_PRES:Watson_TEMP.pot</Template>
  <TotalTime>274</TotalTime>
  <Words>508</Words>
  <Application>Microsoft Office PowerPoint</Application>
  <PresentationFormat>On-screen Show (4:3)</PresentationFormat>
  <Paragraphs>66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Watson_TEMP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18_Figure01.jpg</dc:title>
  <dc:creator>James Bruce</dc:creator>
  <cp:lastModifiedBy>junghuei</cp:lastModifiedBy>
  <cp:revision>45</cp:revision>
  <dcterms:created xsi:type="dcterms:W3CDTF">2008-01-29T02:50:45Z</dcterms:created>
  <dcterms:modified xsi:type="dcterms:W3CDTF">2012-05-03T15:42:41Z</dcterms:modified>
</cp:coreProperties>
</file>